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8.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2.jpg" ContentType="image/jpeg"/>
  <Override PartName="/ppt/media/image63.jpg" ContentType="image/jpeg"/>
  <Override PartName="/ppt/media/image88.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0.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handoutMasterIdLst>
    <p:handoutMasterId r:id="rId192"/>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297" r:id="rId45"/>
    <p:sldId id="293" r:id="rId46"/>
    <p:sldId id="317" r:id="rId47"/>
    <p:sldId id="329" r:id="rId48"/>
    <p:sldId id="328" r:id="rId49"/>
    <p:sldId id="334" r:id="rId50"/>
    <p:sldId id="327" r:id="rId51"/>
    <p:sldId id="335" r:id="rId52"/>
    <p:sldId id="318" r:id="rId53"/>
    <p:sldId id="336" r:id="rId54"/>
    <p:sldId id="320" r:id="rId55"/>
    <p:sldId id="337" r:id="rId56"/>
    <p:sldId id="277" r:id="rId57"/>
    <p:sldId id="321" r:id="rId58"/>
    <p:sldId id="323" r:id="rId59"/>
    <p:sldId id="408" r:id="rId60"/>
    <p:sldId id="409" r:id="rId61"/>
    <p:sldId id="413" r:id="rId62"/>
    <p:sldId id="324" r:id="rId63"/>
    <p:sldId id="325" r:id="rId64"/>
    <p:sldId id="326" r:id="rId65"/>
    <p:sldId id="474" r:id="rId66"/>
    <p:sldId id="330" r:id="rId67"/>
    <p:sldId id="475" r:id="rId68"/>
    <p:sldId id="476" r:id="rId69"/>
    <p:sldId id="477" r:id="rId70"/>
    <p:sldId id="478" r:id="rId71"/>
    <p:sldId id="479" r:id="rId72"/>
    <p:sldId id="480" r:id="rId73"/>
    <p:sldId id="338" r:id="rId74"/>
    <p:sldId id="294" r:id="rId75"/>
    <p:sldId id="295" r:id="rId76"/>
    <p:sldId id="296" r:id="rId77"/>
    <p:sldId id="339" r:id="rId78"/>
    <p:sldId id="340" r:id="rId79"/>
    <p:sldId id="299" r:id="rId80"/>
    <p:sldId id="341" r:id="rId81"/>
    <p:sldId id="342" r:id="rId82"/>
    <p:sldId id="343" r:id="rId83"/>
    <p:sldId id="344" r:id="rId84"/>
    <p:sldId id="345" r:id="rId85"/>
    <p:sldId id="415" r:id="rId86"/>
    <p:sldId id="421" r:id="rId87"/>
    <p:sldId id="420" r:id="rId88"/>
    <p:sldId id="422" r:id="rId89"/>
    <p:sldId id="418" r:id="rId90"/>
    <p:sldId id="419" r:id="rId91"/>
    <p:sldId id="423" r:id="rId92"/>
    <p:sldId id="424" r:id="rId93"/>
    <p:sldId id="470" r:id="rId94"/>
    <p:sldId id="407" r:id="rId95"/>
    <p:sldId id="425" r:id="rId96"/>
    <p:sldId id="426" r:id="rId97"/>
    <p:sldId id="427" r:id="rId98"/>
    <p:sldId id="428" r:id="rId99"/>
    <p:sldId id="346" r:id="rId100"/>
    <p:sldId id="385" r:id="rId101"/>
    <p:sldId id="386" r:id="rId102"/>
    <p:sldId id="394" r:id="rId103"/>
    <p:sldId id="395" r:id="rId104"/>
    <p:sldId id="397" r:id="rId105"/>
    <p:sldId id="398" r:id="rId106"/>
    <p:sldId id="400" r:id="rId107"/>
    <p:sldId id="402" r:id="rId108"/>
    <p:sldId id="401" r:id="rId109"/>
    <p:sldId id="403" r:id="rId110"/>
    <p:sldId id="396" r:id="rId111"/>
    <p:sldId id="404" r:id="rId112"/>
    <p:sldId id="437" r:id="rId113"/>
    <p:sldId id="438" r:id="rId114"/>
    <p:sldId id="439" r:id="rId115"/>
    <p:sldId id="410" r:id="rId116"/>
    <p:sldId id="429" r:id="rId117"/>
    <p:sldId id="430" r:id="rId118"/>
    <p:sldId id="390" r:id="rId119"/>
    <p:sldId id="391" r:id="rId120"/>
    <p:sldId id="433" r:id="rId121"/>
    <p:sldId id="435" r:id="rId122"/>
    <p:sldId id="440" r:id="rId123"/>
    <p:sldId id="471" r:id="rId124"/>
    <p:sldId id="384" r:id="rId125"/>
    <p:sldId id="393" r:id="rId126"/>
    <p:sldId id="443" r:id="rId127"/>
    <p:sldId id="432" r:id="rId128"/>
    <p:sldId id="442" r:id="rId129"/>
    <p:sldId id="436" r:id="rId130"/>
    <p:sldId id="441" r:id="rId131"/>
    <p:sldId id="347" r:id="rId132"/>
    <p:sldId id="448" r:id="rId133"/>
    <p:sldId id="411" r:id="rId134"/>
    <p:sldId id="447" r:id="rId135"/>
    <p:sldId id="446" r:id="rId136"/>
    <p:sldId id="444" r:id="rId137"/>
    <p:sldId id="449" r:id="rId138"/>
    <p:sldId id="451" r:id="rId139"/>
    <p:sldId id="453" r:id="rId140"/>
    <p:sldId id="452" r:id="rId141"/>
    <p:sldId id="454" r:id="rId142"/>
    <p:sldId id="455" r:id="rId143"/>
    <p:sldId id="445" r:id="rId144"/>
    <p:sldId id="450" r:id="rId145"/>
    <p:sldId id="457" r:id="rId146"/>
    <p:sldId id="412" r:id="rId147"/>
    <p:sldId id="348" r:id="rId148"/>
    <p:sldId id="349" r:id="rId149"/>
    <p:sldId id="350" r:id="rId150"/>
    <p:sldId id="351" r:id="rId151"/>
    <p:sldId id="352" r:id="rId152"/>
    <p:sldId id="353" r:id="rId153"/>
    <p:sldId id="354" r:id="rId154"/>
    <p:sldId id="355" r:id="rId155"/>
    <p:sldId id="356" r:id="rId156"/>
    <p:sldId id="357" r:id="rId157"/>
    <p:sldId id="358" r:id="rId158"/>
    <p:sldId id="359" r:id="rId159"/>
    <p:sldId id="360" r:id="rId160"/>
    <p:sldId id="361" r:id="rId161"/>
    <p:sldId id="362" r:id="rId162"/>
    <p:sldId id="456" r:id="rId163"/>
    <p:sldId id="461" r:id="rId164"/>
    <p:sldId id="414" r:id="rId165"/>
    <p:sldId id="472" r:id="rId166"/>
    <p:sldId id="364" r:id="rId167"/>
    <p:sldId id="363" r:id="rId168"/>
    <p:sldId id="365" r:id="rId169"/>
    <p:sldId id="366" r:id="rId170"/>
    <p:sldId id="458" r:id="rId171"/>
    <p:sldId id="460" r:id="rId172"/>
    <p:sldId id="462" r:id="rId173"/>
    <p:sldId id="463" r:id="rId174"/>
    <p:sldId id="464" r:id="rId175"/>
    <p:sldId id="465" r:id="rId176"/>
    <p:sldId id="382" r:id="rId177"/>
    <p:sldId id="368" r:id="rId178"/>
    <p:sldId id="369" r:id="rId179"/>
    <p:sldId id="370" r:id="rId180"/>
    <p:sldId id="469" r:id="rId181"/>
    <p:sldId id="467" r:id="rId182"/>
    <p:sldId id="466" r:id="rId183"/>
    <p:sldId id="468" r:id="rId184"/>
    <p:sldId id="383" r:id="rId185"/>
    <p:sldId id="373" r:id="rId186"/>
    <p:sldId id="377" r:id="rId187"/>
    <p:sldId id="379" r:id="rId188"/>
    <p:sldId id="380" r:id="rId189"/>
    <p:sldId id="381"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297"/>
            <p14:sldId id="293"/>
            <p14:sldId id="317"/>
            <p14:sldId id="329"/>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3"/>
            <p14:sldId id="344"/>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7D25-6C38-4A38-BFDA-6B7E9AB0B9B6}" v="5736" dt="2019-04-18T19:30:0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109" d="100"/>
          <a:sy n="109" d="100"/>
        </p:scale>
        <p:origin x="103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handoutMaster" Target="handoutMasters/handoutMaster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microsoft.com/office/2015/10/relationships/revisionInfo" Target="revisionInfo.xml"/><Relationship Id="rId172" Type="http://schemas.openxmlformats.org/officeDocument/2006/relationships/slide" Target="slides/slide171.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png"/><Relationship Id="rId19" Type="http://schemas.openxmlformats.org/officeDocument/2006/relationships/image" Target="../media/image701.png"/><Relationship Id="rId4" Type="http://schemas.openxmlformats.org/officeDocument/2006/relationships/image" Target="../media/image55.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png"/><Relationship Id="rId19" Type="http://schemas.openxmlformats.org/officeDocument/2006/relationships/image" Target="../media/image701.png"/><Relationship Id="rId4" Type="http://schemas.openxmlformats.org/officeDocument/2006/relationships/image" Target="../media/image55.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png"/><Relationship Id="rId7" Type="http://schemas.openxmlformats.org/officeDocument/2006/relationships/image" Target="../media/image930.png"/><Relationship Id="rId2" Type="http://schemas.openxmlformats.org/officeDocument/2006/relationships/image" Target="../media/image88.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176</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4/19/2019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4/19/2019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hyperlink" Target="https://ro.wikipedia.org/wiki/George_Dantzig" TargetMode="External"/><Relationship Id="rId4" Type="http://schemas.openxmlformats.org/officeDocument/2006/relationships/image" Target="../media/image6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0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88.jpg"/></Relationships>
</file>

<file path=ppt/slides/_rels/slide11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5.xml"/><Relationship Id="rId4" Type="http://schemas.openxmlformats.org/officeDocument/2006/relationships/image" Target="../media/image91.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1050.png"/><Relationship Id="rId7"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hyperlink" Target="https://www.desmos.com/calculator/oevm6pww8r" TargetMode="External"/><Relationship Id="rId5" Type="http://schemas.openxmlformats.org/officeDocument/2006/relationships/image" Target="../media/image93.png"/><Relationship Id="rId4" Type="http://schemas.openxmlformats.org/officeDocument/2006/relationships/hyperlink" Target="https://www.desmos.com/calculator/grz7ewogfd" TargetMode="External"/><Relationship Id="rId9" Type="http://schemas.openxmlformats.org/officeDocument/2006/relationships/image" Target="../media/image9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2.jpeg"/><Relationship Id="rId3" Type="http://schemas.openxmlformats.org/officeDocument/2006/relationships/image" Target="../media/image97.png"/><Relationship Id="rId7" Type="http://schemas.openxmlformats.org/officeDocument/2006/relationships/image" Target="../media/image99.gif"/><Relationship Id="rId12" Type="http://schemas.openxmlformats.org/officeDocument/2006/relationships/hyperlink" Target="https://www.youtube.com/watch?v=uQhTuRlWMxw" TargetMode="External"/><Relationship Id="rId2" Type="http://schemas.openxmlformats.org/officeDocument/2006/relationships/image" Target="../media/image96.jpg"/><Relationship Id="rId16" Type="http://schemas.openxmlformats.org/officeDocument/2006/relationships/image" Target="../media/image10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1.png"/><Relationship Id="rId5" Type="http://schemas.openxmlformats.org/officeDocument/2006/relationships/image" Target="../media/image98.jpg"/><Relationship Id="rId15" Type="http://schemas.openxmlformats.org/officeDocument/2006/relationships/image" Target="../media/image10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0.png"/><Relationship Id="rId14" Type="http://schemas.openxmlformats.org/officeDocument/2006/relationships/image" Target="../media/image103.jpeg"/></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2.xml"/><Relationship Id="rId4" Type="http://schemas.openxmlformats.org/officeDocument/2006/relationships/image" Target="../media/image124.gif"/></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hyperlink" Target="http://www.desmos.com/calculator/jwjn5rwfy6" TargetMode="External"/><Relationship Id="rId2"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41.jpg"/><Relationship Id="rId7" Type="http://schemas.openxmlformats.org/officeDocument/2006/relationships/image" Target="../media/image143.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2.jpg"/><Relationship Id="rId10" Type="http://schemas.openxmlformats.org/officeDocument/2006/relationships/image" Target="../media/image105.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8.xml"/><Relationship Id="rId5" Type="http://schemas.openxmlformats.org/officeDocument/2006/relationships/image" Target="../media/image149.jpg"/><Relationship Id="rId4" Type="http://schemas.openxmlformats.org/officeDocument/2006/relationships/image" Target="../media/image1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field-negro.blogspot.com/2010/07/heatwave.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hyperlink" Target="https://github.com/thomasnield/kotlin_linear_regress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4.svg"/></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57.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3.svg"/><Relationship Id="rId17" Type="http://schemas.openxmlformats.org/officeDocument/2006/relationships/image" Target="../media/image680.png"/><Relationship Id="rId25" Type="http://schemas.openxmlformats.org/officeDocument/2006/relationships/image" Target="../media/image56.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2.png"/><Relationship Id="rId24" Type="http://schemas.openxmlformats.org/officeDocument/2006/relationships/image" Target="../media/image55.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4.png"/><Relationship Id="rId10" Type="http://schemas.openxmlformats.org/officeDocument/2006/relationships/diagramColors" Target="../diagrams/colors3.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xml"/><Relationship Id="rId14" Type="http://schemas.openxmlformats.org/officeDocument/2006/relationships/image" Target="../media/image650.png"/><Relationship Id="rId22" Type="http://schemas.openxmlformats.org/officeDocument/2006/relationships/image" Target="../media/image73.png"/></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2.png"/><Relationship Id="rId18" Type="http://schemas.openxmlformats.org/officeDocument/2006/relationships/image" Target="../media/image81.png"/><Relationship Id="rId26" Type="http://schemas.openxmlformats.org/officeDocument/2006/relationships/image" Target="../media/image56.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55.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4.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53.svg"/><Relationship Id="rId22" Type="http://schemas.openxmlformats.org/officeDocument/2006/relationships/image" Target="../media/image85.png"/><Relationship Id="rId27" Type="http://schemas.openxmlformats.org/officeDocument/2006/relationships/image" Target="../media/image57.svg"/></Relationships>
</file>

<file path=ppt/slides/_rels/slide8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56.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3.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2.png"/><Relationship Id="rId23" Type="http://schemas.openxmlformats.org/officeDocument/2006/relationships/image" Target="../media/image760.png"/><Relationship Id="rId10" Type="http://schemas.openxmlformats.org/officeDocument/2006/relationships/diagramColors" Target="../diagrams/colors5.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xml"/><Relationship Id="rId14" Type="http://schemas.openxmlformats.org/officeDocument/2006/relationships/image" Target="../media/image57.svg"/><Relationship Id="rId22"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3.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fontScale="85000" lnSpcReduction="10000"/>
          </a:bodyPr>
          <a:lstStyle/>
          <a:p>
            <a:r>
              <a:rPr lang="en-US" dirty="0"/>
              <a:t>You need </a:t>
            </a:r>
            <a:r>
              <a:rPr lang="en-US" b="1" dirty="0"/>
              <a:t>at least 50 oz </a:t>
            </a:r>
            <a:r>
              <a:rPr lang="en-US" dirty="0"/>
              <a:t>of oil</a:t>
            </a:r>
            <a:r>
              <a:rPr lang="en-US" b="1" dirty="0"/>
              <a:t>.</a:t>
            </a:r>
            <a:r>
              <a:rPr lang="en-US" dirty="0"/>
              <a:t> </a:t>
            </a:r>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r>
              <a:rPr lang="en-US" dirty="0"/>
              <a:t>How much of Supplier A and Supplier B oil should we buy to minimize cost? </a:t>
            </a:r>
          </a:p>
          <a:p>
            <a:r>
              <a:rPr lang="en-US" dirty="0"/>
              <a:t> </a:t>
            </a:r>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87168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7170" name="Picture 2" descr="Graph Preview">
            <a:extLst>
              <a:ext uri="{FF2B5EF4-FFF2-40B4-BE49-F238E27FC236}">
                <a16:creationId xmlns:a16="http://schemas.microsoft.com/office/drawing/2014/main" id="{B4A54248-7F3E-49A3-909D-B1DDF60373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58090D-60FF-4529-A274-E48FA48CF153}"/>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E36A9BED-C62F-4F2B-AA16-7F713D1EF74D}"/>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A8E5C3-A930-42F4-8CBC-D09422F1D2E6}"/>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8" name="TextBox 7">
                <a:extLst>
                  <a:ext uri="{FF2B5EF4-FFF2-40B4-BE49-F238E27FC236}">
                    <a16:creationId xmlns:a16="http://schemas.microsoft.com/office/drawing/2014/main" id="{8BA8E5C3-A930-42F4-8CBC-D09422F1D2E6}"/>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5D21B6-6C82-4D53-9045-C18846281C54}"/>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1" name="Picture 2">
            <a:extLst>
              <a:ext uri="{FF2B5EF4-FFF2-40B4-BE49-F238E27FC236}">
                <a16:creationId xmlns:a16="http://schemas.microsoft.com/office/drawing/2014/main" id="{BB47E41F-A43E-4414-B5C5-B8892F2399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6DB868-404B-4956-9B40-EBF8F84FC54B}"/>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2">
            <a:extLst>
              <a:ext uri="{FF2B5EF4-FFF2-40B4-BE49-F238E27FC236}">
                <a16:creationId xmlns:a16="http://schemas.microsoft.com/office/drawing/2014/main" id="{3C61BEFE-2439-407E-A1C0-BBA7B27603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C29156-8B93-41C6-A53C-05EFD18E66EA}"/>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8" name="Picture 2">
            <a:extLst>
              <a:ext uri="{FF2B5EF4-FFF2-40B4-BE49-F238E27FC236}">
                <a16:creationId xmlns:a16="http://schemas.microsoft.com/office/drawing/2014/main" id="{E6D0C951-61DA-46F8-9EE8-ED52D79675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F2DD81-0583-44F0-9B88-B0A190B9872A}"/>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1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gradient descent is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controls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pc="375" dirty="0">
                <a:solidFill>
                  <a:schemeClr val="tx1">
                    <a:lumMod val="95000"/>
                    <a:lumOff val="5000"/>
                  </a:schemeClr>
                </a:solidFill>
              </a:rPr>
              <a:t>What </a:t>
            </a:r>
            <a:r>
              <a:rPr spc="266" dirty="0">
                <a:solidFill>
                  <a:schemeClr val="tx1">
                    <a:lumMod val="95000"/>
                    <a:lumOff val="5000"/>
                  </a:schemeClr>
                </a:solidFill>
              </a:rPr>
              <a:t>Are </a:t>
            </a:r>
            <a:r>
              <a:rPr spc="296" dirty="0">
                <a:solidFill>
                  <a:schemeClr val="tx1">
                    <a:lumMod val="95000"/>
                    <a:lumOff val="5000"/>
                  </a:schemeClr>
                </a:solidFill>
              </a:rPr>
              <a:t>Neural</a:t>
            </a:r>
            <a:r>
              <a:rPr spc="-103" dirty="0">
                <a:solidFill>
                  <a:schemeClr val="tx1">
                    <a:lumMod val="95000"/>
                    <a:lumOff val="5000"/>
                  </a:schemeClr>
                </a:solidFill>
              </a:rPr>
              <a:t> </a:t>
            </a:r>
            <a:r>
              <a:rPr spc="260" dirty="0">
                <a:solidFill>
                  <a:schemeClr val="tx1">
                    <a:lumMod val="95000"/>
                    <a:lumOff val="5000"/>
                  </a:schemeClr>
                </a:solidFill>
              </a:rPr>
              <a:t>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516286949"/>
              </p:ext>
            </p:extLst>
          </p:nvPr>
        </p:nvGraphicFramePr>
        <p:xfrm>
          <a:off x="539750" y="1435100"/>
          <a:ext cx="10964273" cy="320548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direct and guided approach than simulated annealing, relying more on a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a:t>Extremely greedy, can easily get stuck in local minimums without some stochastic behaviors</a:t>
                      </a:r>
                    </a:p>
                    <a:p>
                      <a:pPr marL="0" indent="0">
                        <a:buFont typeface="Arial" panose="020B0604020202020204" pitchFamily="34" charset="0"/>
                        <a:buNone/>
                      </a:pPr>
                      <a:endParaRPr lang="en-US" b="0"/>
                    </a:p>
                    <a:p>
                      <a:pPr marL="285750" indent="-285750">
                        <a:buFont typeface="Arial" panose="020B0604020202020204" pitchFamily="34" charset="0"/>
                        <a:buChar char="•"/>
                      </a:pPr>
                      <a:r>
                        <a:rPr lang="en-US" b="0"/>
                        <a:t>Requires mathematical functions to describe your model as well as their derivatives, making it more complicated to explain to non-technical people.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to the optimization,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187</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188</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189</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5" name="Picture 4">
            <a:extLst>
              <a:ext uri="{FF2B5EF4-FFF2-40B4-BE49-F238E27FC236}">
                <a16:creationId xmlns:a16="http://schemas.microsoft.com/office/drawing/2014/main" id="{2C575DF5-429C-4920-854C-8CF0914E15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2504" y="1420475"/>
            <a:ext cx="3810000" cy="2857500"/>
          </a:xfrm>
          <a:prstGeom prst="rect">
            <a:avLst/>
          </a:prstGeom>
        </p:spPr>
      </p:pic>
      <p:sp>
        <p:nvSpPr>
          <p:cNvPr id="17" name="TextBox 16">
            <a:extLst>
              <a:ext uri="{FF2B5EF4-FFF2-40B4-BE49-F238E27FC236}">
                <a16:creationId xmlns:a16="http://schemas.microsoft.com/office/drawing/2014/main" id="{43D54F24-A153-40BF-8BCE-E75A997DBAFE}"/>
              </a:ext>
            </a:extLst>
          </p:cNvPr>
          <p:cNvSpPr txBox="1"/>
          <p:nvPr/>
        </p:nvSpPr>
        <p:spPr>
          <a:xfrm>
            <a:off x="7842504" y="4277975"/>
            <a:ext cx="3810000" cy="230832"/>
          </a:xfrm>
          <a:prstGeom prst="rect">
            <a:avLst/>
          </a:prstGeom>
        </p:spPr>
        <p:txBody>
          <a:bodyPr vert="horz" wrap="square" lIns="91440" tIns="45720" rIns="91440" bIns="45720" rtlCol="0">
            <a:spAutoFit/>
          </a:bodyPr>
          <a:lstStyle/>
          <a:p>
            <a:r>
              <a:rPr lang="en-US" sz="900">
                <a:hlinkClick r:id="rId3" tooltip="http://field-negro.blogspot.com/2010/07/heatwave.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20000"/>
          </a:bodyPr>
          <a:lstStyle/>
          <a:p>
            <a:r>
              <a:rPr lang="en-US" dirty="0"/>
              <a:t>What’s cool about building search algorithms is we can pursue weird, niche, and even nonlinear functions or objectives, even if we don’t know how to mathematically implement them. </a:t>
            </a:r>
          </a:p>
          <a:p>
            <a:r>
              <a:rPr lang="en-US" dirty="0"/>
              <a:t>This may not yield the most efficient or precise approach, but it can be effective nonetheless. </a:t>
            </a:r>
          </a:p>
          <a:p>
            <a:r>
              <a:rPr lang="en-US" dirty="0"/>
              <a:t>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a:extLst>
              <a:ext uri="{FF2B5EF4-FFF2-40B4-BE49-F238E27FC236}">
                <a16:creationId xmlns:a16="http://schemas.microsoft.com/office/drawing/2014/main" id="{C159DC50-ADF7-4DA6-BF37-B28DAEF23B62}"/>
              </a:ext>
            </a:extLst>
          </p:cNvPr>
          <p:cNvSpPr txBox="1">
            <a:spLocks/>
          </p:cNvSpPr>
          <p:nvPr/>
        </p:nvSpPr>
        <p:spPr>
          <a:xfrm>
            <a:off x="691897" y="1588007"/>
            <a:ext cx="4563726" cy="4974337"/>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a:t>What’s cool about building search algorithms is we can pursue weird, niche, and even nonlinear functions or objectives, even if we don’t know how to mathematically implement them. </a:t>
            </a:r>
          </a:p>
          <a:p>
            <a:r>
              <a:rPr lang="en-US"/>
              <a:t>This may not yield the most efficient or precise approach, but it can be effective nonetheless. </a:t>
            </a:r>
          </a:p>
          <a:p>
            <a:r>
              <a:rPr lang="en-US"/>
              <a:t>For example, quantile regression is just like linear regression, but it puts a percentage of points under the line. </a:t>
            </a:r>
          </a:p>
          <a:p>
            <a:r>
              <a:rPr lang="en-US"/>
              <a:t>If you want 80% of the point to fall under the line, you can quickly build a search algorithm seeking that objective rather than having to deep dive into niche Calculus concepts.  </a:t>
            </a:r>
            <a:endParaRPr lang="en-US" dirty="0"/>
          </a:p>
        </p:txBody>
      </p:sp>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052278"/>
          </a:xfrm>
        </p:spPr>
        <p:txBody>
          <a:bodyPr>
            <a:normAutofit fontScale="925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While P = NP has been neither proven or disproven in the past 50 years, more scientists are coming to believe P does not equal NP. </a:t>
            </a:r>
          </a:p>
          <a:p>
            <a:pPr marL="285750" indent="-285750">
              <a:buFont typeface="Arial" panose="020B0604020202020204" pitchFamily="34" charset="0"/>
              <a:buChar char="•"/>
            </a:pPr>
            <a:r>
              <a:rPr lang="en-US"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99912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56</a:t>
            </a:fld>
            <a:endParaRPr spc="302"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74</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75</a:t>
            </a:fld>
            <a:endParaRPr spc="30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6316" y="1733457"/>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lnSpcReduction="100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713238888"/>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work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done improperly or applied to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r="-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attack the backlog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3138</TotalTime>
  <Words>12767</Words>
  <Application>Microsoft Office PowerPoint</Application>
  <PresentationFormat>Widescreen</PresentationFormat>
  <Paragraphs>1963</Paragraphs>
  <Slides>189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189</vt:i4>
      </vt:variant>
    </vt:vector>
  </HeadingPairs>
  <TitlesOfParts>
    <vt:vector size="201"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Other Metaheuristics Algorithms</vt:lpstr>
      <vt:lpstr>Pros and Cons of Metaheuristics</vt:lpstr>
      <vt:lpstr>No Free Lunch Theorem</vt:lpstr>
      <vt:lpstr>P Versus NP Problem</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218</cp:revision>
  <dcterms:created xsi:type="dcterms:W3CDTF">2019-03-03T21:22:54Z</dcterms:created>
  <dcterms:modified xsi:type="dcterms:W3CDTF">2019-04-19T22:11:19Z</dcterms:modified>
  <cp:version/>
</cp:coreProperties>
</file>